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83" r:id="rId11"/>
    <p:sldId id="265" r:id="rId12"/>
    <p:sldId id="281" r:id="rId13"/>
    <p:sldId id="282" r:id="rId14"/>
    <p:sldId id="266" r:id="rId15"/>
    <p:sldId id="267" r:id="rId16"/>
    <p:sldId id="268" r:id="rId17"/>
    <p:sldId id="269" r:id="rId18"/>
    <p:sldId id="271" r:id="rId19"/>
    <p:sldId id="270" r:id="rId20"/>
    <p:sldId id="272" r:id="rId21"/>
    <p:sldId id="273" r:id="rId22"/>
    <p:sldId id="274" r:id="rId23"/>
    <p:sldId id="275" r:id="rId24"/>
    <p:sldId id="276" r:id="rId25"/>
    <p:sldId id="277" r:id="rId26"/>
    <p:sldId id="278" r:id="rId27"/>
    <p:sldId id="279" r:id="rId28"/>
    <p:sldId id="280"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6" d="100"/>
          <a:sy n="136" d="100"/>
        </p:scale>
        <p:origin x="-208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D91F6-016F-944E-A994-397AABC87908}" type="datetimeFigureOut">
              <a:rPr lang="en-US" smtClean="0"/>
              <a:t>10/3/18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18BE63-793E-4A46-8DE4-B676FF388248}" type="slidenum">
              <a:rPr lang="en-US" smtClean="0"/>
              <a:t>‹#›</a:t>
            </a:fld>
            <a:endParaRPr lang="en-US"/>
          </a:p>
        </p:txBody>
      </p:sp>
    </p:spTree>
    <p:extLst>
      <p:ext uri="{BB962C8B-B14F-4D97-AF65-F5344CB8AC3E}">
        <p14:creationId xmlns:p14="http://schemas.microsoft.com/office/powerpoint/2010/main" val="30810004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l75 and </a:t>
            </a:r>
            <a:r>
              <a:rPr lang="en-US" baseline="0" dirty="0" err="1" smtClean="0"/>
              <a:t>fopn</a:t>
            </a:r>
            <a:r>
              <a:rPr lang="en-US" baseline="0" dirty="0" smtClean="0"/>
              <a:t>, 2 </a:t>
            </a:r>
            <a:r>
              <a:rPr lang="en-US" baseline="0" dirty="0" err="1" smtClean="0"/>
              <a:t>fbb</a:t>
            </a:r>
            <a:r>
              <a:rPr lang="en-US" baseline="0" dirty="0" smtClean="0"/>
              <a:t> and </a:t>
            </a:r>
            <a:r>
              <a:rPr lang="en-US" baseline="0" dirty="0" err="1" smtClean="0"/>
              <a:t>lbb</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7</a:t>
            </a:fld>
            <a:endParaRPr lang="en-US"/>
          </a:p>
        </p:txBody>
      </p:sp>
    </p:spTree>
    <p:extLst>
      <p:ext uri="{BB962C8B-B14F-4D97-AF65-F5344CB8AC3E}">
        <p14:creationId xmlns:p14="http://schemas.microsoft.com/office/powerpoint/2010/main" val="351185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I’ll talk more about this</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8</a:t>
            </a:fld>
            <a:endParaRPr lang="en-US"/>
          </a:p>
        </p:txBody>
      </p:sp>
    </p:spTree>
    <p:extLst>
      <p:ext uri="{BB962C8B-B14F-4D97-AF65-F5344CB8AC3E}">
        <p14:creationId xmlns:p14="http://schemas.microsoft.com/office/powerpoint/2010/main" val="384454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a:t>
            </a:r>
            <a:r>
              <a:rPr lang="en-US" baseline="0" dirty="0" smtClean="0"/>
              <a:t> always </a:t>
            </a:r>
            <a:r>
              <a:rPr lang="en-US" baseline="0" dirty="0" err="1" smtClean="0"/>
              <a:t>hyst</a:t>
            </a:r>
            <a:r>
              <a:rPr lang="en-US" baseline="0" dirty="0" smtClean="0"/>
              <a:t>. Green, always ser. </a:t>
            </a:r>
            <a:r>
              <a:rPr lang="en-US" baseline="0" dirty="0" err="1" smtClean="0"/>
              <a:t>Bue</a:t>
            </a:r>
            <a:r>
              <a:rPr lang="en-US" baseline="0" dirty="0" smtClean="0"/>
              <a:t> </a:t>
            </a:r>
            <a:r>
              <a:rPr lang="en-US" baseline="0" dirty="0" err="1" smtClean="0"/>
              <a:t>tramsopmtopma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12</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a:t>
            </a:r>
            <a:r>
              <a:rPr lang="en-US" baseline="0" dirty="0" smtClean="0"/>
              <a:t> always </a:t>
            </a:r>
            <a:r>
              <a:rPr lang="en-US" baseline="0" dirty="0" err="1" smtClean="0"/>
              <a:t>hyst</a:t>
            </a:r>
            <a:r>
              <a:rPr lang="en-US" baseline="0" dirty="0" smtClean="0"/>
              <a:t>. Green, always ser. Transitions with </a:t>
            </a:r>
            <a:r>
              <a:rPr lang="en-US" baseline="0" dirty="0" err="1" smtClean="0"/>
              <a:t>recatagorization</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13</a:t>
            </a:fld>
            <a:endParaRPr lang="en-US"/>
          </a:p>
        </p:txBody>
      </p:sp>
    </p:spTree>
    <p:extLst>
      <p:ext uri="{BB962C8B-B14F-4D97-AF65-F5344CB8AC3E}">
        <p14:creationId xmlns:p14="http://schemas.microsoft.com/office/powerpoint/2010/main" val="1878401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cs typeface="Baekmuk Gulim" charset="0"/>
              </a:rPr>
              <a:t> Shifts of germination phenology between now (dashed lines) and the future (solid lines) with global warming for species requiring cold stratification. (a) Seedling emergence will be delayed if the current length of cold stratification approximates the minimum requirement. In this case, shortened winters will not adequately overcome dormancy and seeds will require increased time in spring to germinate. (b) Emergence will be earlier if the current length of stratification greatly exceeds the minimum required. Seeds remain un‐germinated (but </a:t>
            </a:r>
            <a:r>
              <a:rPr lang="en-US" sz="1200" dirty="0" err="1" smtClean="0">
                <a:latin typeface="Arial" charset="0"/>
                <a:cs typeface="Baekmuk Gulim" charset="0"/>
              </a:rPr>
              <a:t>nondormant</a:t>
            </a:r>
            <a:r>
              <a:rPr lang="en-US" sz="1200" dirty="0" smtClean="0">
                <a:latin typeface="Arial" charset="0"/>
                <a:cs typeface="Baekmuk Gulim" charset="0"/>
              </a:rPr>
              <a:t>) until spring temperatures warm, and thus shortened winters do not affect dormancy break but premature spring warm‐up accelerates germination. </a:t>
            </a:r>
          </a:p>
          <a:p>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18</a:t>
            </a:fld>
            <a:endParaRPr lang="en-US"/>
          </a:p>
        </p:txBody>
      </p:sp>
    </p:spTree>
    <p:extLst>
      <p:ext uri="{BB962C8B-B14F-4D97-AF65-F5344CB8AC3E}">
        <p14:creationId xmlns:p14="http://schemas.microsoft.com/office/powerpoint/2010/main" val="248874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Thermal time equation: not </a:t>
            </a:r>
            <a:r>
              <a:rPr lang="en-US" dirty="0" err="1" smtClean="0"/>
              <a:t>grerat</a:t>
            </a:r>
            <a:r>
              <a:rPr lang="en-US" dirty="0" smtClean="0"/>
              <a:t> with </a:t>
            </a:r>
            <a:r>
              <a:rPr lang="en-US" dirty="0" err="1" smtClean="0"/>
              <a:t>doormancny</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19</a:t>
            </a:fld>
            <a:endParaRPr lang="en-US"/>
          </a:p>
        </p:txBody>
      </p:sp>
    </p:spTree>
    <p:extLst>
      <p:ext uri="{BB962C8B-B14F-4D97-AF65-F5344CB8AC3E}">
        <p14:creationId xmlns:p14="http://schemas.microsoft.com/office/powerpoint/2010/main" val="2434976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Mathmaically</a:t>
            </a:r>
            <a:r>
              <a:rPr lang="en-US" baseline="0" dirty="0" smtClean="0"/>
              <a:t> and biological good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20</a:t>
            </a:fld>
            <a:endParaRPr lang="en-US"/>
          </a:p>
        </p:txBody>
      </p:sp>
    </p:spTree>
    <p:extLst>
      <p:ext uri="{BB962C8B-B14F-4D97-AF65-F5344CB8AC3E}">
        <p14:creationId xmlns:p14="http://schemas.microsoft.com/office/powerpoint/2010/main" val="166319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Evetts</a:t>
            </a:r>
            <a:r>
              <a:rPr lang="en-US" dirty="0" smtClean="0"/>
              <a:t> 1972</a:t>
            </a:r>
          </a:p>
          <a:p>
            <a:r>
              <a:rPr lang="en-US" dirty="0" err="1" smtClean="0"/>
              <a:t>Oegema</a:t>
            </a:r>
            <a:r>
              <a:rPr lang="en-US" dirty="0" smtClean="0"/>
              <a:t> and Fletcher 1972</a:t>
            </a:r>
          </a:p>
          <a:p>
            <a:r>
              <a:rPr lang="en-US" dirty="0" smtClean="0"/>
              <a:t>Farmer 1986</a:t>
            </a:r>
          </a:p>
          <a:p>
            <a:r>
              <a:rPr lang="en-US" dirty="0" smtClean="0"/>
              <a:t>Baskin and Baskin 1977</a:t>
            </a:r>
          </a:p>
          <a:p>
            <a:endParaRPr lang="en-US" dirty="0" smtClean="0"/>
          </a:p>
          <a:p>
            <a:r>
              <a:rPr lang="en-US" dirty="0" smtClean="0"/>
              <a:t>Add picture of </a:t>
            </a:r>
            <a:r>
              <a:rPr lang="en-US" dirty="0" err="1" smtClean="0"/>
              <a:t>Ascleptias</a:t>
            </a:r>
            <a:r>
              <a:rPr lang="en-US" baseline="0" dirty="0" smtClean="0"/>
              <a:t> only</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24</a:t>
            </a:fld>
            <a:endParaRPr lang="en-US"/>
          </a:p>
        </p:txBody>
      </p:sp>
    </p:spTree>
    <p:extLst>
      <p:ext uri="{BB962C8B-B14F-4D97-AF65-F5344CB8AC3E}">
        <p14:creationId xmlns:p14="http://schemas.microsoft.com/office/powerpoint/2010/main" val="390487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Map</a:t>
            </a:r>
            <a:r>
              <a:rPr lang="en-US" baseline="0" dirty="0" smtClean="0"/>
              <a:t> of eastern US to global map with points all over the world</a:t>
            </a:r>
            <a:endParaRPr lang="en-US" dirty="0"/>
          </a:p>
        </p:txBody>
      </p:sp>
      <p:sp>
        <p:nvSpPr>
          <p:cNvPr id="4" name="Slide Number Placeholder 3"/>
          <p:cNvSpPr>
            <a:spLocks noGrp="1"/>
          </p:cNvSpPr>
          <p:nvPr>
            <p:ph type="sldNum" sz="quarter" idx="10"/>
          </p:nvPr>
        </p:nvSpPr>
        <p:spPr/>
        <p:txBody>
          <a:bodyPr/>
          <a:lstStyle/>
          <a:p>
            <a:fld id="{5118BE63-793E-4A46-8DE4-B676FF388248}" type="slidenum">
              <a:rPr lang="en-US" smtClean="0"/>
              <a:t>25</a:t>
            </a:fld>
            <a:endParaRPr lang="en-US"/>
          </a:p>
        </p:txBody>
      </p:sp>
    </p:spTree>
    <p:extLst>
      <p:ext uri="{BB962C8B-B14F-4D97-AF65-F5344CB8AC3E}">
        <p14:creationId xmlns:p14="http://schemas.microsoft.com/office/powerpoint/2010/main" val="3904872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p:cNvSpPr/>
          <p:nvPr userDrawn="1"/>
        </p:nvSpPr>
        <p:spPr>
          <a:xfrm>
            <a:off x="1" y="5912992"/>
            <a:ext cx="9144000" cy="928414"/>
          </a:xfrm>
          <a:prstGeom prst="rect">
            <a:avLst/>
          </a:prstGeom>
          <a:gradFill flip="none" rotWithShape="1">
            <a:gsLst>
              <a:gs pos="0">
                <a:schemeClr val="dk1">
                  <a:tint val="100000"/>
                  <a:shade val="100000"/>
                  <a:satMod val="130000"/>
                  <a:alpha val="64000"/>
                </a:schemeClr>
              </a:gs>
              <a:gs pos="100000">
                <a:schemeClr val="dk1">
                  <a:tint val="50000"/>
                  <a:shade val="100000"/>
                  <a:satMod val="350000"/>
                  <a:alpha val="64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rgbClr val="000000"/>
                </a:solidFill>
              </a:ln>
              <a:solidFill>
                <a:srgbClr val="000000"/>
              </a:solidFill>
            </a:endParaRPr>
          </a:p>
        </p:txBody>
      </p:sp>
      <p:sp>
        <p:nvSpPr>
          <p:cNvPr id="2" name="Title 1"/>
          <p:cNvSpPr>
            <a:spLocks noGrp="1"/>
          </p:cNvSpPr>
          <p:nvPr>
            <p:ph type="ctrTitle" hasCustomPrompt="1"/>
          </p:nvPr>
        </p:nvSpPr>
        <p:spPr>
          <a:xfrm>
            <a:off x="35033" y="439401"/>
            <a:ext cx="9082690" cy="501276"/>
          </a:xfrm>
          <a:noFill/>
          <a:ln w="12700" cmpd="sng">
            <a:solidFill>
              <a:schemeClr val="tx1"/>
            </a:solidFill>
            <a:bevel/>
          </a:ln>
          <a:effectLst>
            <a:softEdge rad="596900"/>
          </a:effectLst>
        </p:spPr>
        <p:txBody>
          <a:bodyPr>
            <a:normAutofit/>
          </a:bodyPr>
          <a:lstStyle>
            <a:lvl1pPr>
              <a:defRPr sz="2000" baseline="0">
                <a:ln>
                  <a:noFill/>
                </a:ln>
                <a:latin typeface="Helvetica"/>
                <a:cs typeface="Helvetica"/>
              </a:defRPr>
            </a:lvl1pPr>
          </a:lstStyle>
          <a:p>
            <a:r>
              <a:rPr lang="en-US" dirty="0" err="1" smtClean="0"/>
              <a:t>Phenological</a:t>
            </a:r>
            <a:r>
              <a:rPr lang="en-US" dirty="0" smtClean="0"/>
              <a:t> sensitivity as a mediator of plant interactions</a:t>
            </a:r>
            <a:endParaRPr lang="en-US" dirty="0"/>
          </a:p>
        </p:txBody>
      </p:sp>
      <p:sp>
        <p:nvSpPr>
          <p:cNvPr id="3" name="Subtitle 2"/>
          <p:cNvSpPr>
            <a:spLocks noGrp="1"/>
          </p:cNvSpPr>
          <p:nvPr>
            <p:ph type="subTitle" idx="1" hasCustomPrompt="1"/>
          </p:nvPr>
        </p:nvSpPr>
        <p:spPr>
          <a:xfrm>
            <a:off x="4143695" y="3799513"/>
            <a:ext cx="5118274" cy="677041"/>
          </a:xfrm>
          <a:ln>
            <a:solidFill>
              <a:srgbClr val="000000"/>
            </a:solidFill>
          </a:ln>
        </p:spPr>
        <p:txBody>
          <a:bodyPr>
            <a:normAutofit/>
          </a:bodyPr>
          <a:lstStyle>
            <a:lvl1pPr marL="0" indent="0" algn="ctr">
              <a:buNone/>
              <a:defRPr sz="1600" baseline="0">
                <a:solidFill>
                  <a:schemeClr val="tx1"/>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Dissertation Proposal of Daniel </a:t>
            </a:r>
            <a:r>
              <a:rPr lang="en-US" dirty="0" err="1" smtClean="0"/>
              <a:t>Buonaiuto</a:t>
            </a:r>
            <a:endParaRPr lang="en-US" dirty="0" smtClean="0"/>
          </a:p>
          <a:p>
            <a:r>
              <a:rPr lang="en-US" dirty="0" smtClean="0"/>
              <a:t>October 25, 2018</a:t>
            </a:r>
          </a:p>
        </p:txBody>
      </p:sp>
      <p:sp>
        <p:nvSpPr>
          <p:cNvPr id="8" name="TextBox 7"/>
          <p:cNvSpPr txBox="1"/>
          <p:nvPr userDrawn="1"/>
        </p:nvSpPr>
        <p:spPr>
          <a:xfrm>
            <a:off x="7076966" y="4479604"/>
            <a:ext cx="2067034" cy="1231106"/>
          </a:xfrm>
          <a:prstGeom prst="rect">
            <a:avLst/>
          </a:prstGeom>
          <a:noFill/>
          <a:ln>
            <a:solidFill>
              <a:srgbClr val="000000"/>
            </a:solidFill>
          </a:ln>
        </p:spPr>
        <p:txBody>
          <a:bodyPr wrap="square" rtlCol="0">
            <a:spAutoFit/>
          </a:bodyPr>
          <a:lstStyle/>
          <a:p>
            <a:pPr algn="l"/>
            <a:r>
              <a:rPr lang="en-US" sz="1400" dirty="0" smtClean="0">
                <a:solidFill>
                  <a:schemeClr val="tx1"/>
                </a:solidFill>
                <a:latin typeface="Helvetica"/>
                <a:cs typeface="Helvetica"/>
              </a:rPr>
              <a:t>Dr. Missy Holbrook</a:t>
            </a:r>
          </a:p>
          <a:p>
            <a:pPr algn="l"/>
            <a:r>
              <a:rPr lang="en-US" sz="1400" dirty="0" smtClean="0">
                <a:solidFill>
                  <a:schemeClr val="tx1"/>
                </a:solidFill>
                <a:latin typeface="Helvetica"/>
                <a:cs typeface="Helvetica"/>
              </a:rPr>
              <a:t>Dr. Robin Hopkins</a:t>
            </a:r>
          </a:p>
          <a:p>
            <a:pPr algn="l"/>
            <a:r>
              <a:rPr lang="en-US" sz="1400" dirty="0" smtClean="0">
                <a:solidFill>
                  <a:schemeClr val="tx1"/>
                </a:solidFill>
                <a:latin typeface="Helvetica"/>
                <a:cs typeface="Helvetica"/>
              </a:rPr>
              <a:t>Dr. Paul Moorcroft</a:t>
            </a:r>
          </a:p>
          <a:p>
            <a:pPr algn="l"/>
            <a:r>
              <a:rPr lang="en-US" sz="1400" dirty="0" smtClean="0">
                <a:solidFill>
                  <a:schemeClr val="tx1"/>
                </a:solidFill>
                <a:latin typeface="Helvetica"/>
                <a:cs typeface="Helvetica"/>
              </a:rPr>
              <a:t>Dr. Lizzie </a:t>
            </a:r>
            <a:r>
              <a:rPr lang="en-US" sz="1400" dirty="0" err="1" smtClean="0">
                <a:solidFill>
                  <a:schemeClr val="tx1"/>
                </a:solidFill>
                <a:latin typeface="Helvetica"/>
                <a:cs typeface="Helvetica"/>
              </a:rPr>
              <a:t>Wolkovich</a:t>
            </a:r>
            <a:endParaRPr lang="en-US" sz="1400" dirty="0" smtClean="0">
              <a:solidFill>
                <a:schemeClr val="tx1"/>
              </a:solidFill>
              <a:latin typeface="Helvetica"/>
              <a:cs typeface="Helvetica"/>
            </a:endParaRPr>
          </a:p>
          <a:p>
            <a:pPr algn="ctr"/>
            <a:endParaRPr lang="en-US" dirty="0"/>
          </a:p>
        </p:txBody>
      </p:sp>
      <p:pic>
        <p:nvPicPr>
          <p:cNvPr id="10" name="Picture 9"/>
          <p:cNvPicPr>
            <a:picLocks noChangeAspect="1"/>
          </p:cNvPicPr>
          <p:nvPr userDrawn="1"/>
        </p:nvPicPr>
        <p:blipFill>
          <a:blip r:embed="rId2"/>
          <a:stretch>
            <a:fillRect/>
          </a:stretch>
        </p:blipFill>
        <p:spPr>
          <a:xfrm>
            <a:off x="4239174" y="5912357"/>
            <a:ext cx="953822" cy="927194"/>
          </a:xfrm>
          <a:prstGeom prst="rect">
            <a:avLst/>
          </a:prstGeom>
        </p:spPr>
      </p:pic>
      <p:pic>
        <p:nvPicPr>
          <p:cNvPr id="11" name="Picture 10"/>
          <p:cNvPicPr>
            <a:picLocks noChangeAspect="1"/>
          </p:cNvPicPr>
          <p:nvPr userDrawn="1"/>
        </p:nvPicPr>
        <p:blipFill>
          <a:blip r:embed="rId3"/>
          <a:stretch>
            <a:fillRect/>
          </a:stretch>
        </p:blipFill>
        <p:spPr>
          <a:xfrm>
            <a:off x="6122296" y="6051874"/>
            <a:ext cx="1967461" cy="603355"/>
          </a:xfrm>
          <a:prstGeom prst="rect">
            <a:avLst/>
          </a:prstGeom>
          <a:ln>
            <a:noFill/>
          </a:ln>
        </p:spPr>
      </p:pic>
      <p:pic>
        <p:nvPicPr>
          <p:cNvPr id="12" name="Picture 11"/>
          <p:cNvPicPr>
            <a:picLocks noChangeAspect="1"/>
          </p:cNvPicPr>
          <p:nvPr userDrawn="1"/>
        </p:nvPicPr>
        <p:blipFill>
          <a:blip r:embed="rId4"/>
          <a:stretch>
            <a:fillRect/>
          </a:stretch>
        </p:blipFill>
        <p:spPr>
          <a:xfrm>
            <a:off x="521683" y="6113517"/>
            <a:ext cx="2824110" cy="517394"/>
          </a:xfrm>
          <a:prstGeom prst="rect">
            <a:avLst/>
          </a:prstGeom>
        </p:spPr>
      </p:pic>
      <p:sp>
        <p:nvSpPr>
          <p:cNvPr id="14" name="Rectangle 13"/>
          <p:cNvSpPr/>
          <p:nvPr userDrawn="1"/>
        </p:nvSpPr>
        <p:spPr>
          <a:xfrm flipV="1">
            <a:off x="-8748" y="0"/>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5" name="Rectangle 14"/>
          <p:cNvSpPr/>
          <p:nvPr userDrawn="1"/>
        </p:nvSpPr>
        <p:spPr>
          <a:xfrm>
            <a:off x="-3" y="940677"/>
            <a:ext cx="9161519" cy="424840"/>
          </a:xfrm>
          <a:prstGeom prst="rect">
            <a:avLst/>
          </a:prstGeom>
          <a:gradFill flip="none" rotWithShape="1">
            <a:gsLst>
              <a:gs pos="0">
                <a:schemeClr val="dk1">
                  <a:tint val="100000"/>
                  <a:shade val="100000"/>
                  <a:satMod val="130000"/>
                  <a:alpha val="70000"/>
                </a:schemeClr>
              </a:gs>
              <a:gs pos="100000">
                <a:schemeClr val="dk1">
                  <a:tint val="50000"/>
                  <a:shade val="100000"/>
                  <a:satMod val="350000"/>
                  <a:alpha val="7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7" name="Rectangle 16"/>
          <p:cNvSpPr/>
          <p:nvPr userDrawn="1"/>
        </p:nvSpPr>
        <p:spPr>
          <a:xfrm rot="16200000">
            <a:off x="8270084" y="474085"/>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
        <p:nvSpPr>
          <p:cNvPr id="18" name="Rectangle 17"/>
          <p:cNvSpPr/>
          <p:nvPr userDrawn="1"/>
        </p:nvSpPr>
        <p:spPr>
          <a:xfrm rot="5400000">
            <a:off x="-457832" y="482844"/>
            <a:ext cx="1358024" cy="424840"/>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16200000" scaled="0"/>
            <a:tileRect/>
          </a:gradFill>
          <a:ln>
            <a:noFill/>
          </a:ln>
        </p:spPr>
        <p:style>
          <a:lnRef idx="1">
            <a:schemeClr val="dk1"/>
          </a:lnRef>
          <a:fillRef idx="3">
            <a:schemeClr val="dk1"/>
          </a:fillRef>
          <a:effectRef idx="2">
            <a:schemeClr val="dk1"/>
          </a:effectRef>
          <a:fontRef idx="minor">
            <a:schemeClr val="lt1"/>
          </a:fontRef>
        </p:style>
        <p:txBody>
          <a:bodyPr rtlCol="0" anchor="ctr">
            <a:scene3d>
              <a:camera prst="orthographicFront"/>
              <a:lightRig rig="threePt" dir="t"/>
            </a:scene3d>
            <a:sp3d extrusionH="57150">
              <a:bevelT w="38100" h="38100"/>
            </a:sp3d>
          </a:bodyPr>
          <a:lstStyle/>
          <a:p>
            <a:pPr algn="ctr"/>
            <a:endParaRPr lang="en-US">
              <a:ln>
                <a:solidFill>
                  <a:srgbClr val="000000"/>
                </a:solidFill>
              </a:ln>
              <a:solidFill>
                <a:srgbClr val="000000"/>
              </a:solidFill>
            </a:endParaRPr>
          </a:p>
        </p:txBody>
      </p:sp>
    </p:spTree>
    <p:extLst>
      <p:ext uri="{BB962C8B-B14F-4D97-AF65-F5344CB8AC3E}">
        <p14:creationId xmlns:p14="http://schemas.microsoft.com/office/powerpoint/2010/main" val="77665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3621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37F87F-7A13-AB4F-816E-A50305B7DDDA}" type="datetimeFigureOut">
              <a:rPr lang="en-US" smtClean="0"/>
              <a:t>10/3/18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75358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37F87F-7A13-AB4F-816E-A50305B7DDDA}" type="datetimeFigureOut">
              <a:rPr lang="en-US" smtClean="0"/>
              <a:t>10/3/18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7821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7F87F-7A13-AB4F-816E-A50305B7DDDA}" type="datetimeFigureOut">
              <a:rPr lang="en-US" smtClean="0"/>
              <a:t>10/3/18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36341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867268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F87F-7A13-AB4F-816E-A50305B7DDDA}" type="datetimeFigureOut">
              <a:rPr lang="en-US" smtClean="0"/>
              <a:t>10/3/18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133724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907118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4279468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a:t>
            </a:r>
            <a:r>
              <a:rPr lang="en-US" sz="1400" dirty="0" smtClean="0">
                <a:solidFill>
                  <a:srgbClr val="FFFF00"/>
                </a:solidFill>
              </a:rPr>
              <a:t>Background</a:t>
            </a:r>
            <a:r>
              <a:rPr lang="en-US" sz="1400" baseline="0" dirty="0" smtClean="0">
                <a:solidFill>
                  <a:schemeClr val="bg1"/>
                </a:solidFill>
              </a:rPr>
              <a:t> | Chapter I |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1993187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a:t>
            </a:r>
            <a:r>
              <a:rPr lang="en-US" sz="1400" baseline="0" dirty="0" smtClean="0">
                <a:solidFill>
                  <a:srgbClr val="FFFF00"/>
                </a:solidFill>
              </a:rPr>
              <a:t>Chapter I </a:t>
            </a:r>
            <a:r>
              <a:rPr lang="en-US" sz="1400" baseline="0" dirty="0" smtClean="0">
                <a:solidFill>
                  <a:schemeClr val="bg1"/>
                </a:solidFill>
              </a:rPr>
              <a:t>| Chapter II |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Chapter I | </a:t>
            </a:r>
            <a:r>
              <a:rPr lang="en-US" sz="1400" baseline="0" dirty="0" smtClean="0">
                <a:solidFill>
                  <a:srgbClr val="FFFF00"/>
                </a:solidFill>
              </a:rPr>
              <a:t>Chapter II </a:t>
            </a:r>
            <a:r>
              <a:rPr lang="en-US" sz="1400" baseline="0" dirty="0" smtClean="0">
                <a:solidFill>
                  <a:schemeClr val="bg1"/>
                </a:solidFill>
              </a:rPr>
              <a:t>| Chapter III |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Chapter I | Chapter II | </a:t>
            </a:r>
            <a:r>
              <a:rPr lang="en-US" sz="1400" baseline="0" dirty="0" smtClean="0">
                <a:solidFill>
                  <a:srgbClr val="FFFF00"/>
                </a:solidFill>
              </a:rPr>
              <a:t>Chapter III </a:t>
            </a:r>
            <a:r>
              <a:rPr lang="en-US" sz="1400" baseline="0" dirty="0" smtClean="0">
                <a:solidFill>
                  <a:schemeClr val="bg1"/>
                </a:solidFill>
              </a:rPr>
              <a:t>| Chapter IV |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Chapter I | Chapter II | Chapter III | </a:t>
            </a:r>
            <a:r>
              <a:rPr lang="en-US" sz="1400" baseline="0" dirty="0" smtClean="0">
                <a:solidFill>
                  <a:srgbClr val="FFFF00"/>
                </a:solidFill>
              </a:rPr>
              <a:t>Chapter IV </a:t>
            </a:r>
            <a:r>
              <a:rPr lang="en-US" sz="1400" baseline="0" dirty="0" smtClean="0">
                <a:solidFill>
                  <a:schemeClr val="bg1"/>
                </a:solidFill>
              </a:rPr>
              <a:t>| Timeline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Chapter I | Chapter II | Chapter III | Chapter IV | </a:t>
            </a:r>
            <a:r>
              <a:rPr lang="en-US" sz="1400" baseline="0" dirty="0" smtClean="0">
                <a:solidFill>
                  <a:srgbClr val="FFFF00"/>
                </a:solidFill>
              </a:rPr>
              <a:t>Timeline</a:t>
            </a:r>
            <a:r>
              <a:rPr lang="en-US" sz="1400" baseline="0" dirty="0" smtClean="0">
                <a:solidFill>
                  <a:schemeClr val="bg1"/>
                </a:solidFill>
              </a:rPr>
              <a:t> | Conclusions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rgbClr val="000000"/>
            </a:solidFill>
          </a:ln>
        </p:spPr>
        <p:txBody>
          <a:bodyPr>
            <a:normAutofit/>
          </a:bodyPr>
          <a:lstStyle>
            <a:lvl1pPr>
              <a:defRPr sz="2000">
                <a:latin typeface="Helvetica"/>
                <a:cs typeface="Helvetica"/>
              </a:defRPr>
            </a:lvl1pPr>
            <a:lvl2pPr>
              <a:defRPr sz="2000">
                <a:latin typeface="Helvetica"/>
                <a:cs typeface="Helvetica"/>
              </a:defRPr>
            </a:lvl2pPr>
            <a:lvl3pPr>
              <a:defRPr sz="1600">
                <a:latin typeface="Helvetica"/>
                <a:cs typeface="Helvetica"/>
              </a:defRPr>
            </a:lvl3pPr>
            <a:lvl4pPr>
              <a:defRPr sz="1600">
                <a:latin typeface="Helvetica"/>
                <a:cs typeface="Helvetica"/>
              </a:defRPr>
            </a:lvl4pPr>
            <a:lvl5pPr>
              <a:defRPr sz="1600">
                <a:latin typeface="Helvetica"/>
                <a:cs typeface="Helvetic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dirty="0"/>
          </a:p>
        </p:txBody>
      </p:sp>
      <p:sp>
        <p:nvSpPr>
          <p:cNvPr id="7" name="Title 6"/>
          <p:cNvSpPr>
            <a:spLocks noGrp="1"/>
          </p:cNvSpPr>
          <p:nvPr>
            <p:ph type="title" hasCustomPrompt="1"/>
          </p:nvPr>
        </p:nvSpPr>
        <p:spPr>
          <a:xfrm>
            <a:off x="45527" y="344527"/>
            <a:ext cx="4193644" cy="487365"/>
          </a:xfrm>
          <a:ln w="38100" cmpd="sng">
            <a:solidFill>
              <a:srgbClr val="000000"/>
            </a:solidFill>
          </a:ln>
        </p:spPr>
        <p:txBody>
          <a:bodyPr>
            <a:normAutofit/>
          </a:bodyPr>
          <a:lstStyle>
            <a:lvl1pPr algn="l">
              <a:defRPr sz="2400" baseline="0">
                <a:latin typeface="Helvetica"/>
                <a:cs typeface="Helvetica"/>
              </a:defRPr>
            </a:lvl1pPr>
          </a:lstStyle>
          <a:p>
            <a:r>
              <a:rPr lang="en-US" dirty="0" smtClean="0"/>
              <a:t>Text here</a:t>
            </a:r>
            <a:endParaRPr lang="en-US" dirty="0"/>
          </a:p>
        </p:txBody>
      </p:sp>
      <p:sp>
        <p:nvSpPr>
          <p:cNvPr id="8" name="TextBox 7"/>
          <p:cNvSpPr txBox="1"/>
          <p:nvPr userDrawn="1"/>
        </p:nvSpPr>
        <p:spPr>
          <a:xfrm>
            <a:off x="0" y="0"/>
            <a:ext cx="9144000" cy="307777"/>
          </a:xfrm>
          <a:prstGeom prst="rect">
            <a:avLst/>
          </a:prstGeom>
          <a:solidFill>
            <a:schemeClr val="tx1"/>
          </a:solidFill>
          <a:ln>
            <a:solidFill>
              <a:schemeClr val="tx1"/>
            </a:solidFill>
          </a:ln>
        </p:spPr>
        <p:txBody>
          <a:bodyPr wrap="square" rtlCol="0">
            <a:spAutoFit/>
          </a:bodyPr>
          <a:lstStyle/>
          <a:p>
            <a:pPr algn="r"/>
            <a:r>
              <a:rPr lang="en-US" sz="1400" dirty="0" smtClean="0">
                <a:solidFill>
                  <a:schemeClr val="bg1"/>
                </a:solidFill>
              </a:rPr>
              <a:t>[ Background</a:t>
            </a:r>
            <a:r>
              <a:rPr lang="en-US" sz="1400" baseline="0" dirty="0" smtClean="0">
                <a:solidFill>
                  <a:schemeClr val="bg1"/>
                </a:solidFill>
              </a:rPr>
              <a:t> | Chapter I | Chapter II | Chapter III | Chapter IV | Timeline | </a:t>
            </a:r>
            <a:r>
              <a:rPr lang="en-US" sz="1400" baseline="0" dirty="0" smtClean="0">
                <a:solidFill>
                  <a:srgbClr val="FFFF00"/>
                </a:solidFill>
              </a:rPr>
              <a:t>Conclusions</a:t>
            </a:r>
            <a:r>
              <a:rPr lang="en-US" sz="1400" baseline="0" dirty="0" smtClean="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231382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baseline="0"/>
            </a:lvl1pPr>
          </a:lstStyle>
          <a:p>
            <a:r>
              <a:rPr lang="en-US" dirty="0" err="1" smtClean="0"/>
              <a:t>Phenological</a:t>
            </a:r>
            <a:r>
              <a:rPr lang="en-US" dirty="0" smtClean="0"/>
              <a:t> sensitive and stuff</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smtClean="0"/>
          </a:p>
        </p:txBody>
      </p:sp>
      <p:sp>
        <p:nvSpPr>
          <p:cNvPr id="4" name="Date Placeholder 3"/>
          <p:cNvSpPr>
            <a:spLocks noGrp="1"/>
          </p:cNvSpPr>
          <p:nvPr>
            <p:ph type="dt" sz="half" idx="10"/>
          </p:nvPr>
        </p:nvSpPr>
        <p:spPr/>
        <p:txBody>
          <a:bodyPr/>
          <a:lstStyle/>
          <a:p>
            <a:fld id="{3737F87F-7A13-AB4F-816E-A50305B7DDDA}" type="datetimeFigureOut">
              <a:rPr lang="en-US" smtClean="0"/>
              <a:t>10/3/18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65CED2-2196-2D46-9A0E-77B7034BF2F8}" type="slidenum">
              <a:rPr lang="en-US" smtClean="0"/>
              <a:t>‹#›</a:t>
            </a:fld>
            <a:endParaRPr lang="en-US"/>
          </a:p>
        </p:txBody>
      </p:sp>
    </p:spTree>
    <p:extLst>
      <p:ext uri="{BB962C8B-B14F-4D97-AF65-F5344CB8AC3E}">
        <p14:creationId xmlns:p14="http://schemas.microsoft.com/office/powerpoint/2010/main" val="21487361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7F87F-7A13-AB4F-816E-A50305B7DDDA}" type="datetimeFigureOut">
              <a:rPr lang="en-US" smtClean="0"/>
              <a:t>10/3/18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5CED2-2196-2D46-9A0E-77B7034BF2F8}" type="slidenum">
              <a:rPr lang="en-US" smtClean="0"/>
              <a:t>‹#›</a:t>
            </a:fld>
            <a:endParaRPr lang="en-US"/>
          </a:p>
        </p:txBody>
      </p:sp>
    </p:spTree>
    <p:extLst>
      <p:ext uri="{BB962C8B-B14F-4D97-AF65-F5344CB8AC3E}">
        <p14:creationId xmlns:p14="http://schemas.microsoft.com/office/powerpoint/2010/main" val="226626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65"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4106343" y="3799513"/>
            <a:ext cx="5118274" cy="677041"/>
          </a:xfrm>
        </p:spPr>
        <p:txBody>
          <a:bodyPr/>
          <a:lstStyle/>
          <a:p>
            <a:endParaRPr lang="en-US"/>
          </a:p>
        </p:txBody>
      </p:sp>
    </p:spTree>
    <p:extLst>
      <p:ext uri="{BB962C8B-B14F-4D97-AF65-F5344CB8AC3E}">
        <p14:creationId xmlns:p14="http://schemas.microsoft.com/office/powerpoint/2010/main" val="3598584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040" y="937164"/>
            <a:ext cx="8740493" cy="1660286"/>
          </a:xfrm>
        </p:spPr>
        <p:txBody>
          <a:bodyPr>
            <a:normAutofit fontScale="92500" lnSpcReduction="10000"/>
          </a:bodyPr>
          <a:lstStyle/>
          <a:p>
            <a:pPr marL="0" indent="0">
              <a:buNone/>
            </a:pPr>
            <a:r>
              <a:rPr lang="en-US" b="1" dirty="0" smtClean="0"/>
              <a:t>Sources of Uncertainty:</a:t>
            </a:r>
          </a:p>
          <a:p>
            <a:r>
              <a:rPr lang="en-US" dirty="0" smtClean="0"/>
              <a:t>Observer</a:t>
            </a:r>
          </a:p>
          <a:p>
            <a:r>
              <a:rPr lang="en-US" dirty="0" smtClean="0"/>
              <a:t>Geographic</a:t>
            </a:r>
          </a:p>
          <a:p>
            <a:r>
              <a:rPr lang="en-US" dirty="0" smtClean="0"/>
              <a:t>Temporal</a:t>
            </a:r>
          </a:p>
          <a:p>
            <a:r>
              <a:rPr lang="en-US" dirty="0" smtClean="0"/>
              <a:t>Modeling choices</a:t>
            </a:r>
          </a:p>
          <a:p>
            <a:endParaRPr lang="en-US" dirty="0"/>
          </a:p>
          <a:p>
            <a:endParaRPr lang="en-US" dirty="0"/>
          </a:p>
        </p:txBody>
      </p:sp>
      <p:sp>
        <p:nvSpPr>
          <p:cNvPr id="3" name="Title 2"/>
          <p:cNvSpPr>
            <a:spLocks noGrp="1"/>
          </p:cNvSpPr>
          <p:nvPr>
            <p:ph type="title"/>
          </p:nvPr>
        </p:nvSpPr>
        <p:spPr>
          <a:xfrm>
            <a:off x="45526" y="344527"/>
            <a:ext cx="6761700" cy="487365"/>
          </a:xfrm>
        </p:spPr>
        <p:txBody>
          <a:bodyPr>
            <a:normAutofit/>
          </a:bodyPr>
          <a:lstStyle/>
          <a:p>
            <a:r>
              <a:rPr lang="en-US" dirty="0" smtClean="0"/>
              <a:t>What does </a:t>
            </a:r>
            <a:r>
              <a:rPr lang="en-US" i="1" dirty="0" smtClean="0"/>
              <a:t>“flowers before leaves” </a:t>
            </a:r>
            <a:r>
              <a:rPr lang="en-US" dirty="0" smtClean="0"/>
              <a:t>really mean?</a:t>
            </a:r>
            <a:endParaRPr lang="en-US" dirty="0"/>
          </a:p>
        </p:txBody>
      </p:sp>
      <p:pic>
        <p:nvPicPr>
          <p:cNvPr id="4" name="Picture 3" descr="HF_dissplo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53" y="2653484"/>
            <a:ext cx="7575257" cy="4094449"/>
          </a:xfrm>
          <a:prstGeom prst="rect">
            <a:avLst/>
          </a:prstGeom>
        </p:spPr>
      </p:pic>
    </p:spTree>
    <p:extLst>
      <p:ext uri="{BB962C8B-B14F-4D97-AF65-F5344CB8AC3E}">
        <p14:creationId xmlns:p14="http://schemas.microsoft.com/office/powerpoint/2010/main" val="139547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7" y="344527"/>
            <a:ext cx="2811827" cy="487365"/>
          </a:xfrm>
        </p:spPr>
        <p:txBody>
          <a:bodyPr>
            <a:normAutofit/>
          </a:bodyPr>
          <a:lstStyle/>
          <a:p>
            <a:r>
              <a:rPr lang="en-US" dirty="0" smtClean="0"/>
              <a:t>Preliminary results</a:t>
            </a:r>
            <a:endParaRPr lang="en-US" dirty="0"/>
          </a:p>
        </p:txBody>
      </p:sp>
      <p:pic>
        <p:nvPicPr>
          <p:cNvPr id="7" name="Picture 6" descr="MTSV_v_USFS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 y="1061226"/>
            <a:ext cx="8827897" cy="3850853"/>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259990554"/>
              </p:ext>
            </p:extLst>
          </p:nvPr>
        </p:nvGraphicFramePr>
        <p:xfrm>
          <a:off x="195922" y="5278143"/>
          <a:ext cx="4734631" cy="1478280"/>
        </p:xfrm>
        <a:graphic>
          <a:graphicData uri="http://schemas.openxmlformats.org/drawingml/2006/table">
            <a:tbl>
              <a:tblPr firstRow="1" bandRow="1">
                <a:tableStyleId>{5940675A-B579-460E-94D1-54222C63F5DA}</a:tableStyleId>
              </a:tblPr>
              <a:tblGrid>
                <a:gridCol w="1746160"/>
                <a:gridCol w="709671"/>
                <a:gridCol w="1578082"/>
                <a:gridCol w="700718"/>
              </a:tblGrid>
              <a:tr h="0">
                <a:tc>
                  <a:txBody>
                    <a:bodyPr/>
                    <a:lstStyle/>
                    <a:p>
                      <a:r>
                        <a:rPr lang="en-US" dirty="0" smtClean="0">
                          <a:latin typeface="Helvetica"/>
                          <a:cs typeface="Helvetica"/>
                        </a:rPr>
                        <a:t>MTSV</a:t>
                      </a:r>
                      <a:endParaRPr lang="en-US" dirty="0">
                        <a:latin typeface="Helvetica"/>
                        <a:cs typeface="Helvetica"/>
                      </a:endParaRPr>
                    </a:p>
                  </a:txBody>
                  <a:tcPr/>
                </a:tc>
                <a:tc>
                  <a:txBody>
                    <a:bodyPr/>
                    <a:lstStyle/>
                    <a:p>
                      <a:r>
                        <a:rPr lang="en-US" dirty="0" smtClean="0">
                          <a:latin typeface="Helvetica"/>
                          <a:cs typeface="Helvetica"/>
                        </a:rPr>
                        <a:t>D</a:t>
                      </a:r>
                      <a:endParaRPr lang="en-US" dirty="0">
                        <a:latin typeface="Helvetica"/>
                        <a:cs typeface="Helvetica"/>
                      </a:endParaRPr>
                    </a:p>
                  </a:txBody>
                  <a:tcPr/>
                </a:tc>
                <a:tc>
                  <a:txBody>
                    <a:bodyPr/>
                    <a:lstStyle/>
                    <a:p>
                      <a:r>
                        <a:rPr lang="en-US" dirty="0" smtClean="0">
                          <a:latin typeface="Helvetica"/>
                          <a:cs typeface="Helvetica"/>
                        </a:rPr>
                        <a:t>USFS</a:t>
                      </a:r>
                      <a:endParaRPr lang="en-US" dirty="0">
                        <a:latin typeface="Helvetica"/>
                        <a:cs typeface="Helvetica"/>
                      </a:endParaRPr>
                    </a:p>
                  </a:txBody>
                  <a:tcPr/>
                </a:tc>
                <a:tc>
                  <a:txBody>
                    <a:bodyPr/>
                    <a:lstStyle/>
                    <a:p>
                      <a:r>
                        <a:rPr lang="en-US" dirty="0" smtClean="0">
                          <a:latin typeface="Helvetica"/>
                          <a:cs typeface="Helvetica"/>
                        </a:rPr>
                        <a:t>D</a:t>
                      </a:r>
                    </a:p>
                  </a:txBody>
                  <a:tcPr/>
                </a:tc>
              </a:tr>
              <a:tr h="370840">
                <a:tc>
                  <a:txBody>
                    <a:bodyPr/>
                    <a:lstStyle/>
                    <a:p>
                      <a:r>
                        <a:rPr lang="en-US" dirty="0" smtClean="0">
                          <a:latin typeface="Helvetica"/>
                          <a:cs typeface="Helvetica"/>
                        </a:rPr>
                        <a:t>Physiological</a:t>
                      </a:r>
                      <a:endParaRPr lang="en-US" dirty="0">
                        <a:latin typeface="Helvetica"/>
                        <a:cs typeface="Helvetica"/>
                      </a:endParaRPr>
                    </a:p>
                  </a:txBody>
                  <a:tcPr/>
                </a:tc>
                <a:tc>
                  <a:txBody>
                    <a:bodyPr/>
                    <a:lstStyle/>
                    <a:p>
                      <a:r>
                        <a:rPr lang="en-US" dirty="0" smtClean="0">
                          <a:latin typeface="Helvetica"/>
                          <a:cs typeface="Helvetica"/>
                        </a:rPr>
                        <a:t>0.29</a:t>
                      </a:r>
                      <a:endParaRPr lang="en-US" dirty="0">
                        <a:latin typeface="Helvetica"/>
                        <a:cs typeface="Helvetica"/>
                      </a:endParaRPr>
                    </a:p>
                  </a:txBody>
                  <a:tcPr/>
                </a:tc>
                <a:tc>
                  <a:txBody>
                    <a:bodyPr/>
                    <a:lstStyle/>
                    <a:p>
                      <a:r>
                        <a:rPr lang="en-US" dirty="0" smtClean="0">
                          <a:latin typeface="Helvetica"/>
                          <a:cs typeface="Helvetica"/>
                        </a:rPr>
                        <a:t>Physiological</a:t>
                      </a:r>
                      <a:endParaRPr lang="en-US" dirty="0">
                        <a:latin typeface="Helvetica"/>
                        <a:cs typeface="Helvetica"/>
                      </a:endParaRPr>
                    </a:p>
                  </a:txBody>
                  <a:tcPr/>
                </a:tc>
                <a:tc>
                  <a:txBody>
                    <a:bodyPr/>
                    <a:lstStyle/>
                    <a:p>
                      <a:r>
                        <a:rPr lang="en-US" dirty="0" smtClean="0">
                          <a:latin typeface="Helvetica"/>
                          <a:cs typeface="Helvetica"/>
                        </a:rPr>
                        <a:t>0.12</a:t>
                      </a:r>
                      <a:endParaRPr lang="en-US" dirty="0">
                        <a:latin typeface="Helvetica"/>
                        <a:cs typeface="Helvetica"/>
                      </a:endParaRPr>
                    </a:p>
                  </a:txBody>
                  <a:tcPr/>
                </a:tc>
              </a:tr>
              <a:tr h="370840">
                <a:tc>
                  <a:txBody>
                    <a:bodyPr/>
                    <a:lstStyle/>
                    <a:p>
                      <a:r>
                        <a:rPr lang="en-US" dirty="0" smtClean="0">
                          <a:latin typeface="Helvetica"/>
                          <a:cs typeface="Helvetica"/>
                        </a:rPr>
                        <a:t>Intermediate</a:t>
                      </a:r>
                      <a:endParaRPr lang="en-US" dirty="0">
                        <a:latin typeface="Helvetica"/>
                        <a:cs typeface="Helvetica"/>
                      </a:endParaRPr>
                    </a:p>
                  </a:txBody>
                  <a:tcPr/>
                </a:tc>
                <a:tc>
                  <a:txBody>
                    <a:bodyPr/>
                    <a:lstStyle/>
                    <a:p>
                      <a:r>
                        <a:rPr lang="en-US" dirty="0" smtClean="0">
                          <a:latin typeface="Helvetica"/>
                          <a:cs typeface="Helvetica"/>
                        </a:rPr>
                        <a:t>0.16</a:t>
                      </a:r>
                      <a:endParaRPr lang="en-US" dirty="0">
                        <a:latin typeface="Helvetica"/>
                        <a:cs typeface="Helvetica"/>
                      </a:endParaRPr>
                    </a:p>
                  </a:txBody>
                  <a:tcPr/>
                </a:tc>
                <a:tc>
                  <a:txBody>
                    <a:bodyPr/>
                    <a:lstStyle/>
                    <a:p>
                      <a:r>
                        <a:rPr lang="en-US" dirty="0" smtClean="0">
                          <a:latin typeface="Helvetica"/>
                          <a:cs typeface="Helvetica"/>
                        </a:rPr>
                        <a:t>Intermediate</a:t>
                      </a:r>
                      <a:endParaRPr lang="en-US" dirty="0">
                        <a:latin typeface="Helvetica"/>
                        <a:cs typeface="Helvetica"/>
                      </a:endParaRPr>
                    </a:p>
                  </a:txBody>
                  <a:tcPr/>
                </a:tc>
                <a:tc>
                  <a:txBody>
                    <a:bodyPr/>
                    <a:lstStyle/>
                    <a:p>
                      <a:r>
                        <a:rPr lang="en-US" dirty="0" smtClean="0">
                          <a:latin typeface="Helvetica"/>
                          <a:cs typeface="Helvetica"/>
                        </a:rPr>
                        <a:t>0.11</a:t>
                      </a:r>
                      <a:endParaRPr lang="en-US" dirty="0">
                        <a:latin typeface="Helvetica"/>
                        <a:cs typeface="Helvetica"/>
                      </a:endParaRPr>
                    </a:p>
                  </a:txBody>
                  <a:tcPr/>
                </a:tc>
              </a:tr>
              <a:tr h="370840">
                <a:tc>
                  <a:txBody>
                    <a:bodyPr/>
                    <a:lstStyle/>
                    <a:p>
                      <a:r>
                        <a:rPr lang="en-US" dirty="0" smtClean="0">
                          <a:latin typeface="Helvetica"/>
                          <a:cs typeface="Helvetica"/>
                        </a:rPr>
                        <a:t>Functional</a:t>
                      </a:r>
                      <a:endParaRPr lang="en-US" dirty="0">
                        <a:latin typeface="Helvetica"/>
                        <a:cs typeface="Helvetica"/>
                      </a:endParaRPr>
                    </a:p>
                  </a:txBody>
                  <a:tcPr/>
                </a:tc>
                <a:tc>
                  <a:txBody>
                    <a:bodyPr/>
                    <a:lstStyle/>
                    <a:p>
                      <a:r>
                        <a:rPr lang="en-US" dirty="0" smtClean="0">
                          <a:latin typeface="Helvetica"/>
                          <a:cs typeface="Helvetica"/>
                        </a:rPr>
                        <a:t>0.05</a:t>
                      </a:r>
                      <a:endParaRPr lang="en-US" dirty="0">
                        <a:latin typeface="Helvetica"/>
                        <a:cs typeface="Helvetica"/>
                      </a:endParaRPr>
                    </a:p>
                  </a:txBody>
                  <a:tcPr/>
                </a:tc>
                <a:tc>
                  <a:txBody>
                    <a:bodyPr/>
                    <a:lstStyle/>
                    <a:p>
                      <a:r>
                        <a:rPr lang="en-US" dirty="0" smtClean="0">
                          <a:latin typeface="Helvetica"/>
                          <a:cs typeface="Helvetica"/>
                        </a:rPr>
                        <a:t>Functional</a:t>
                      </a:r>
                      <a:endParaRPr lang="en-US" dirty="0">
                        <a:latin typeface="Helvetica"/>
                        <a:cs typeface="Helvetica"/>
                      </a:endParaRPr>
                    </a:p>
                  </a:txBody>
                  <a:tcPr/>
                </a:tc>
                <a:tc>
                  <a:txBody>
                    <a:bodyPr/>
                    <a:lstStyle/>
                    <a:p>
                      <a:r>
                        <a:rPr lang="en-US" dirty="0" smtClean="0">
                          <a:latin typeface="Helvetica"/>
                          <a:cs typeface="Helvetica"/>
                        </a:rPr>
                        <a:t>0.64</a:t>
                      </a:r>
                      <a:endParaRPr lang="en-US" dirty="0">
                        <a:latin typeface="Helvetica"/>
                        <a:cs typeface="Helvetica"/>
                      </a:endParaRPr>
                    </a:p>
                  </a:txBody>
                  <a:tcPr/>
                </a:tc>
              </a:tr>
            </a:tbl>
          </a:graphicData>
        </a:graphic>
      </p:graphicFrame>
    </p:spTree>
    <p:extLst>
      <p:ext uri="{BB962C8B-B14F-4D97-AF65-F5344CB8AC3E}">
        <p14:creationId xmlns:p14="http://schemas.microsoft.com/office/powerpoint/2010/main" val="3908672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Preliminary results</a:t>
            </a:r>
            <a:endParaRPr lang="en-US" dirty="0"/>
          </a:p>
        </p:txBody>
      </p:sp>
      <p:pic>
        <p:nvPicPr>
          <p:cNvPr id="2" name="Picture 1" descr="MTSV_phylo_nolabs.jpeg"/>
          <p:cNvPicPr>
            <a:picLocks noChangeAspect="1"/>
          </p:cNvPicPr>
          <p:nvPr/>
        </p:nvPicPr>
        <p:blipFill rotWithShape="1">
          <a:blip r:embed="rId3">
            <a:extLst>
              <a:ext uri="{28A0092B-C50C-407E-A947-70E740481C1C}">
                <a14:useLocalDpi xmlns:a14="http://schemas.microsoft.com/office/drawing/2010/main" val="0"/>
              </a:ext>
            </a:extLst>
          </a:blip>
          <a:srcRect l="17396" r="19469"/>
          <a:stretch/>
        </p:blipFill>
        <p:spPr>
          <a:xfrm>
            <a:off x="298809" y="1193944"/>
            <a:ext cx="3794789" cy="4250095"/>
          </a:xfrm>
          <a:prstGeom prst="rect">
            <a:avLst/>
          </a:prstGeom>
        </p:spPr>
      </p:pic>
      <p:pic>
        <p:nvPicPr>
          <p:cNvPr id="4" name="Picture 3" descr="USFS_phylo_nolabs.jpeg"/>
          <p:cNvPicPr>
            <a:picLocks noChangeAspect="1"/>
          </p:cNvPicPr>
          <p:nvPr/>
        </p:nvPicPr>
        <p:blipFill rotWithShape="1">
          <a:blip r:embed="rId4">
            <a:extLst>
              <a:ext uri="{28A0092B-C50C-407E-A947-70E740481C1C}">
                <a14:useLocalDpi xmlns:a14="http://schemas.microsoft.com/office/drawing/2010/main" val="0"/>
              </a:ext>
            </a:extLst>
          </a:blip>
          <a:srcRect l="16842" r="21578"/>
          <a:stretch/>
        </p:blipFill>
        <p:spPr>
          <a:xfrm>
            <a:off x="4762262" y="1203618"/>
            <a:ext cx="3692924" cy="4240421"/>
          </a:xfrm>
          <a:prstGeom prst="rect">
            <a:avLst/>
          </a:prstGeom>
        </p:spPr>
      </p:pic>
    </p:spTree>
    <p:extLst>
      <p:ext uri="{BB962C8B-B14F-4D97-AF65-F5344CB8AC3E}">
        <p14:creationId xmlns:p14="http://schemas.microsoft.com/office/powerpoint/2010/main" val="431683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Preliminary results</a:t>
            </a:r>
            <a:endParaRPr lang="en-US" dirty="0"/>
          </a:p>
        </p:txBody>
      </p:sp>
      <p:pic>
        <p:nvPicPr>
          <p:cNvPr id="5" name="Picture 4" descr="HF_con_v_bin_comp.pdf"/>
          <p:cNvPicPr>
            <a:picLocks noChangeAspect="1"/>
          </p:cNvPicPr>
          <p:nvPr/>
        </p:nvPicPr>
        <p:blipFill rotWithShape="1">
          <a:blip r:embed="rId3">
            <a:extLst>
              <a:ext uri="{28A0092B-C50C-407E-A947-70E740481C1C}">
                <a14:useLocalDpi xmlns:a14="http://schemas.microsoft.com/office/drawing/2010/main" val="0"/>
              </a:ext>
            </a:extLst>
          </a:blip>
          <a:srcRect l="1499" r="57178"/>
          <a:stretch/>
        </p:blipFill>
        <p:spPr>
          <a:xfrm>
            <a:off x="45527" y="1013308"/>
            <a:ext cx="4614014" cy="3301104"/>
          </a:xfrm>
          <a:prstGeom prst="rect">
            <a:avLst/>
          </a:prstGeom>
        </p:spPr>
      </p:pic>
      <p:pic>
        <p:nvPicPr>
          <p:cNvPr id="7" name="Picture 6" descr="HF_con_v_bin_comp.pdf"/>
          <p:cNvPicPr>
            <a:picLocks noChangeAspect="1"/>
          </p:cNvPicPr>
          <p:nvPr/>
        </p:nvPicPr>
        <p:blipFill rotWithShape="1">
          <a:blip r:embed="rId4">
            <a:extLst>
              <a:ext uri="{28A0092B-C50C-407E-A947-70E740481C1C}">
                <a14:useLocalDpi xmlns:a14="http://schemas.microsoft.com/office/drawing/2010/main" val="0"/>
              </a:ext>
            </a:extLst>
          </a:blip>
          <a:srcRect l="59234" r="448"/>
          <a:stretch/>
        </p:blipFill>
        <p:spPr>
          <a:xfrm>
            <a:off x="4642023" y="1013309"/>
            <a:ext cx="4501977" cy="3301104"/>
          </a:xfrm>
          <a:prstGeom prst="rect">
            <a:avLst/>
          </a:prstGeom>
        </p:spPr>
      </p:pic>
      <p:sp>
        <p:nvSpPr>
          <p:cNvPr id="9" name="Content Placeholder 1"/>
          <p:cNvSpPr>
            <a:spLocks noGrp="1"/>
          </p:cNvSpPr>
          <p:nvPr>
            <p:ph idx="1"/>
          </p:nvPr>
        </p:nvSpPr>
        <p:spPr>
          <a:xfrm>
            <a:off x="159723" y="5354299"/>
            <a:ext cx="8740493" cy="1192027"/>
          </a:xfrm>
        </p:spPr>
        <p:txBody>
          <a:bodyPr>
            <a:normAutofit/>
          </a:bodyPr>
          <a:lstStyle/>
          <a:p>
            <a:pPr marL="0" indent="0">
              <a:buNone/>
            </a:pPr>
            <a:r>
              <a:rPr lang="en-US" sz="1400" b="1" dirty="0" smtClean="0"/>
              <a:t>Upshot:</a:t>
            </a:r>
          </a:p>
          <a:p>
            <a:r>
              <a:rPr lang="en-US" sz="1400" dirty="0" smtClean="0"/>
              <a:t>Quantitative data buffers against modeling choices, </a:t>
            </a:r>
            <a:r>
              <a:rPr lang="en-US" sz="1400" dirty="0" err="1" smtClean="0"/>
              <a:t>yeilding</a:t>
            </a:r>
            <a:r>
              <a:rPr lang="en-US" sz="1400" dirty="0" smtClean="0"/>
              <a:t> more stable predictions </a:t>
            </a:r>
          </a:p>
          <a:p>
            <a:r>
              <a:rPr lang="en-US" sz="1400" dirty="0" smtClean="0"/>
              <a:t>Analysis will improve as more quantitative data are collected and become available (citizen science, long term monitoring)</a:t>
            </a:r>
          </a:p>
          <a:p>
            <a:endParaRPr lang="en-US" dirty="0" smtClean="0"/>
          </a:p>
          <a:p>
            <a:endParaRPr lang="en-US" dirty="0"/>
          </a:p>
          <a:p>
            <a:endParaRPr lang="en-US" dirty="0"/>
          </a:p>
        </p:txBody>
      </p:sp>
      <p:sp>
        <p:nvSpPr>
          <p:cNvPr id="10" name="Content Placeholder 1"/>
          <p:cNvSpPr txBox="1">
            <a:spLocks/>
          </p:cNvSpPr>
          <p:nvPr/>
        </p:nvSpPr>
        <p:spPr>
          <a:xfrm>
            <a:off x="159723" y="4451444"/>
            <a:ext cx="8740493" cy="731454"/>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dirty="0" smtClean="0"/>
              <a:t>Suggesting:</a:t>
            </a:r>
          </a:p>
          <a:p>
            <a:r>
              <a:rPr lang="en-US" sz="1400" dirty="0" smtClean="0"/>
              <a:t>Pollination syndrome, shade tolerance and early flowering associated with </a:t>
            </a:r>
            <a:r>
              <a:rPr lang="en-US" sz="1400" dirty="0" err="1" smtClean="0"/>
              <a:t>hysteranthous</a:t>
            </a:r>
            <a:r>
              <a:rPr lang="en-US" sz="1400" dirty="0" smtClean="0"/>
              <a:t> FLS</a:t>
            </a:r>
          </a:p>
          <a:p>
            <a:endParaRPr lang="en-US" dirty="0" smtClean="0"/>
          </a:p>
          <a:p>
            <a:endParaRPr lang="en-US" dirty="0"/>
          </a:p>
        </p:txBody>
      </p:sp>
    </p:spTree>
    <p:extLst>
      <p:ext uri="{BB962C8B-B14F-4D97-AF65-F5344CB8AC3E}">
        <p14:creationId xmlns:p14="http://schemas.microsoft.com/office/powerpoint/2010/main" val="200812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Part I</a:t>
            </a:r>
            <a:endParaRPr lang="en-US" dirty="0"/>
          </a:p>
        </p:txBody>
      </p:sp>
      <p:sp>
        <p:nvSpPr>
          <p:cNvPr id="3" name="Title 2"/>
          <p:cNvSpPr>
            <a:spLocks noGrp="1"/>
          </p:cNvSpPr>
          <p:nvPr>
            <p:ph type="title"/>
          </p:nvPr>
        </p:nvSpPr>
        <p:spPr/>
        <p:txBody>
          <a:bodyPr/>
          <a:lstStyle/>
          <a:p>
            <a:r>
              <a:rPr lang="en-US" dirty="0" smtClean="0"/>
              <a:t>Background and Question</a:t>
            </a:r>
            <a:endParaRPr lang="en-US" dirty="0"/>
          </a:p>
        </p:txBody>
      </p:sp>
    </p:spTree>
    <p:extLst>
      <p:ext uri="{BB962C8B-B14F-4D97-AF65-F5344CB8AC3E}">
        <p14:creationId xmlns:p14="http://schemas.microsoft.com/office/powerpoint/2010/main" val="311885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Part II</a:t>
            </a:r>
            <a:endParaRPr lang="en-US" dirty="0"/>
          </a:p>
        </p:txBody>
      </p:sp>
      <p:sp>
        <p:nvSpPr>
          <p:cNvPr id="3" name="Title 2"/>
          <p:cNvSpPr>
            <a:spLocks noGrp="1"/>
          </p:cNvSpPr>
          <p:nvPr>
            <p:ph type="title"/>
          </p:nvPr>
        </p:nvSpPr>
        <p:spPr/>
        <p:txBody>
          <a:bodyPr/>
          <a:lstStyle/>
          <a:p>
            <a:r>
              <a:rPr lang="en-US" dirty="0" smtClean="0"/>
              <a:t>Hypotheses:</a:t>
            </a:r>
            <a:endParaRPr lang="en-US" dirty="0"/>
          </a:p>
        </p:txBody>
      </p:sp>
    </p:spTree>
    <p:extLst>
      <p:ext uri="{BB962C8B-B14F-4D97-AF65-F5344CB8AC3E}">
        <p14:creationId xmlns:p14="http://schemas.microsoft.com/office/powerpoint/2010/main" val="274652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Part I</a:t>
            </a:r>
            <a:endParaRPr lang="en-US" dirty="0"/>
          </a:p>
        </p:txBody>
      </p:sp>
      <p:sp>
        <p:nvSpPr>
          <p:cNvPr id="3" name="Title 2"/>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1043675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normAutofit/>
          </a:bodyPr>
          <a:lstStyle/>
          <a:p>
            <a:r>
              <a:rPr lang="en-US" dirty="0" smtClean="0"/>
              <a:t>Current status</a:t>
            </a:r>
            <a:endParaRPr lang="en-US" dirty="0"/>
          </a:p>
        </p:txBody>
      </p:sp>
    </p:spTree>
    <p:extLst>
      <p:ext uri="{BB962C8B-B14F-4D97-AF65-F5344CB8AC3E}">
        <p14:creationId xmlns:p14="http://schemas.microsoft.com/office/powerpoint/2010/main" val="2224277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Background and questions</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27" y="3545802"/>
            <a:ext cx="6350000"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a:xfrm>
            <a:off x="7885737" y="6211669"/>
            <a:ext cx="1258263" cy="646331"/>
          </a:xfrm>
          <a:prstGeom prst="rect">
            <a:avLst/>
          </a:prstGeom>
          <a:noFill/>
        </p:spPr>
        <p:txBody>
          <a:bodyPr wrap="square" rtlCol="0">
            <a:spAutoFit/>
          </a:bodyPr>
          <a:lstStyle/>
          <a:p>
            <a:r>
              <a:rPr lang="en-US" dirty="0" err="1" smtClean="0"/>
              <a:t>Walck</a:t>
            </a:r>
            <a:r>
              <a:rPr lang="en-US" dirty="0" smtClean="0"/>
              <a:t> 2011</a:t>
            </a:r>
          </a:p>
          <a:p>
            <a:endParaRPr lang="en-US" dirty="0"/>
          </a:p>
        </p:txBody>
      </p:sp>
    </p:spTree>
    <p:extLst>
      <p:ext uri="{BB962C8B-B14F-4D97-AF65-F5344CB8AC3E}">
        <p14:creationId xmlns:p14="http://schemas.microsoft.com/office/powerpoint/2010/main" val="191027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Background and questions</a:t>
            </a:r>
            <a:endParaRPr lang="en-US" dirty="0"/>
          </a:p>
        </p:txBody>
      </p:sp>
    </p:spTree>
    <p:extLst>
      <p:ext uri="{BB962C8B-B14F-4D97-AF65-F5344CB8AC3E}">
        <p14:creationId xmlns:p14="http://schemas.microsoft.com/office/powerpoint/2010/main" val="2247381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Climate Change and Phenology</a:t>
            </a:r>
            <a:endParaRPr lang="en-US" dirty="0"/>
          </a:p>
        </p:txBody>
      </p:sp>
      <p:pic>
        <p:nvPicPr>
          <p:cNvPr id="9" name="Picture 8"/>
          <p:cNvPicPr>
            <a:picLocks noChangeAspect="1"/>
          </p:cNvPicPr>
          <p:nvPr/>
        </p:nvPicPr>
        <p:blipFill rotWithShape="1">
          <a:blip r:embed="rId2"/>
          <a:srcRect b="47988"/>
          <a:stretch/>
        </p:blipFill>
        <p:spPr>
          <a:xfrm>
            <a:off x="274905" y="1064596"/>
            <a:ext cx="7626259" cy="3016352"/>
          </a:xfrm>
          <a:prstGeom prst="rect">
            <a:avLst/>
          </a:prstGeom>
        </p:spPr>
      </p:pic>
      <p:pic>
        <p:nvPicPr>
          <p:cNvPr id="11" name="Picture 10"/>
          <p:cNvPicPr>
            <a:picLocks noChangeAspect="1"/>
          </p:cNvPicPr>
          <p:nvPr/>
        </p:nvPicPr>
        <p:blipFill>
          <a:blip r:embed="rId3"/>
          <a:stretch>
            <a:fillRect/>
          </a:stretch>
        </p:blipFill>
        <p:spPr>
          <a:xfrm>
            <a:off x="2813932" y="4006240"/>
            <a:ext cx="3429722" cy="2595156"/>
          </a:xfrm>
          <a:prstGeom prst="rect">
            <a:avLst/>
          </a:prstGeom>
        </p:spPr>
      </p:pic>
    </p:spTree>
    <p:extLst>
      <p:ext uri="{BB962C8B-B14F-4D97-AF65-F5344CB8AC3E}">
        <p14:creationId xmlns:p14="http://schemas.microsoft.com/office/powerpoint/2010/main" val="19457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Stratification in the model, drop in Tb</a:t>
            </a:r>
            <a:endParaRPr lang="en-US" dirty="0" smtClean="0"/>
          </a:p>
          <a:p>
            <a:endParaRPr lang="en-US" dirty="0"/>
          </a:p>
        </p:txBody>
      </p:sp>
      <p:sp>
        <p:nvSpPr>
          <p:cNvPr id="3" name="Title 2"/>
          <p:cNvSpPr>
            <a:spLocks noGrp="1"/>
          </p:cNvSpPr>
          <p:nvPr>
            <p:ph type="title"/>
          </p:nvPr>
        </p:nvSpPr>
        <p:spPr/>
        <p:txBody>
          <a:bodyPr/>
          <a:lstStyle/>
          <a:p>
            <a:r>
              <a:rPr lang="en-US" dirty="0" smtClean="0"/>
              <a:t>Background and Questions</a:t>
            </a:r>
            <a:endParaRPr lang="en-US" dirty="0"/>
          </a:p>
        </p:txBody>
      </p:sp>
    </p:spTree>
    <p:extLst>
      <p:ext uri="{BB962C8B-B14F-4D97-AF65-F5344CB8AC3E}">
        <p14:creationId xmlns:p14="http://schemas.microsoft.com/office/powerpoint/2010/main" val="4060523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Show pictures of chambers here</a:t>
            </a:r>
            <a:endParaRPr lang="en-US" dirty="0"/>
          </a:p>
        </p:txBody>
      </p:sp>
      <p:sp>
        <p:nvSpPr>
          <p:cNvPr id="3" name="Title 2"/>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1019801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Thermal time model</a:t>
            </a:r>
          </a:p>
          <a:p>
            <a:r>
              <a:rPr lang="en-US" dirty="0" smtClean="0"/>
              <a:t>Calculation of Tb</a:t>
            </a:r>
          </a:p>
          <a:p>
            <a:r>
              <a:rPr lang="en-US" dirty="0" smtClean="0"/>
              <a:t>Evaluation of </a:t>
            </a:r>
            <a:r>
              <a:rPr lang="en-US" dirty="0" err="1" smtClean="0"/>
              <a:t>sensativity</a:t>
            </a:r>
            <a:r>
              <a:rPr lang="en-US" dirty="0" smtClean="0"/>
              <a:t> of Tb</a:t>
            </a:r>
          </a:p>
          <a:p>
            <a:r>
              <a:rPr lang="en-US" dirty="0" err="1" smtClean="0"/>
              <a:t>Phenological</a:t>
            </a:r>
            <a:r>
              <a:rPr lang="en-US" dirty="0" smtClean="0"/>
              <a:t> reassembly?</a:t>
            </a:r>
            <a:endParaRPr lang="en-US" dirty="0"/>
          </a:p>
        </p:txBody>
      </p:sp>
      <p:sp>
        <p:nvSpPr>
          <p:cNvPr id="3" name="Title 2"/>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461856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Show figure</a:t>
            </a:r>
            <a:endParaRPr lang="en-US" dirty="0"/>
          </a:p>
        </p:txBody>
      </p:sp>
      <p:sp>
        <p:nvSpPr>
          <p:cNvPr id="3" name="Title 2"/>
          <p:cNvSpPr>
            <a:spLocks noGrp="1"/>
          </p:cNvSpPr>
          <p:nvPr>
            <p:ph type="title"/>
          </p:nvPr>
        </p:nvSpPr>
        <p:spPr/>
        <p:txBody>
          <a:bodyPr/>
          <a:lstStyle/>
          <a:p>
            <a:r>
              <a:rPr lang="en-US" dirty="0" smtClean="0"/>
              <a:t>Project status</a:t>
            </a:r>
            <a:endParaRPr lang="en-US" dirty="0"/>
          </a:p>
        </p:txBody>
      </p:sp>
    </p:spTree>
    <p:extLst>
      <p:ext uri="{BB962C8B-B14F-4D97-AF65-F5344CB8AC3E}">
        <p14:creationId xmlns:p14="http://schemas.microsoft.com/office/powerpoint/2010/main" val="31545923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Background: OEGREs</a:t>
            </a:r>
            <a:endParaRPr lang="en-US" dirty="0"/>
          </a:p>
        </p:txBody>
      </p:sp>
      <p:pic>
        <p:nvPicPr>
          <p:cNvPr id="4" name="Picture 3" descr="Screen Shot 2018-09-30 at 2.22.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440" y="4052933"/>
            <a:ext cx="3037767" cy="2661488"/>
          </a:xfrm>
          <a:prstGeom prst="rect">
            <a:avLst/>
          </a:prstGeom>
        </p:spPr>
      </p:pic>
      <p:pic>
        <p:nvPicPr>
          <p:cNvPr id="6" name="Picture 5" descr="Screen Shot 2018-09-30 at 2.25.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583" y="1093371"/>
            <a:ext cx="2877176" cy="2595291"/>
          </a:xfrm>
          <a:prstGeom prst="rect">
            <a:avLst/>
          </a:prstGeom>
        </p:spPr>
      </p:pic>
      <p:pic>
        <p:nvPicPr>
          <p:cNvPr id="8" name="Picture 7" descr="Screen Shot 2018-09-30 at 2.34.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9244" y="831891"/>
            <a:ext cx="3305131" cy="3730753"/>
          </a:xfrm>
          <a:prstGeom prst="rect">
            <a:avLst/>
          </a:prstGeom>
        </p:spPr>
      </p:pic>
      <p:pic>
        <p:nvPicPr>
          <p:cNvPr id="9" name="Picture 8" descr="Screen Shot 2018-09-30 at 2.31.0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7469" y="3810009"/>
            <a:ext cx="3681775" cy="2741747"/>
          </a:xfrm>
          <a:prstGeom prst="rect">
            <a:avLst/>
          </a:prstGeom>
        </p:spPr>
      </p:pic>
    </p:spTree>
    <p:extLst>
      <p:ext uri="{BB962C8B-B14F-4D97-AF65-F5344CB8AC3E}">
        <p14:creationId xmlns:p14="http://schemas.microsoft.com/office/powerpoint/2010/main" val="1700773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6933431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213993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Project Status</a:t>
            </a:r>
            <a:endParaRPr lang="en-US" dirty="0"/>
          </a:p>
        </p:txBody>
      </p:sp>
    </p:spTree>
    <p:extLst>
      <p:ext uri="{BB962C8B-B14F-4D97-AF65-F5344CB8AC3E}">
        <p14:creationId xmlns:p14="http://schemas.microsoft.com/office/powerpoint/2010/main" val="3373099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Seasonal Priority Effects</a:t>
            </a:r>
            <a:endParaRPr lang="en-US" dirty="0"/>
          </a:p>
        </p:txBody>
      </p:sp>
    </p:spTree>
    <p:extLst>
      <p:ext uri="{BB962C8B-B14F-4D97-AF65-F5344CB8AC3E}">
        <p14:creationId xmlns:p14="http://schemas.microsoft.com/office/powerpoint/2010/main" val="154253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Seasonal Priority Effects</a:t>
            </a:r>
            <a:endParaRPr lang="en-US" dirty="0"/>
          </a:p>
        </p:txBody>
      </p:sp>
      <p:cxnSp>
        <p:nvCxnSpPr>
          <p:cNvPr id="6" name="Straight Connector 5"/>
          <p:cNvCxnSpPr/>
          <p:nvPr/>
        </p:nvCxnSpPr>
        <p:spPr>
          <a:xfrm>
            <a:off x="1064504" y="1634247"/>
            <a:ext cx="2988083" cy="1550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64504" y="2670826"/>
            <a:ext cx="3258878" cy="42023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50504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147" y="983851"/>
            <a:ext cx="8229600" cy="753115"/>
          </a:xfrm>
        </p:spPr>
        <p:txBody>
          <a:bodyPr/>
          <a:lstStyle/>
          <a:p>
            <a:r>
              <a:rPr lang="en-US" dirty="0" smtClean="0"/>
              <a:t>The shift </a:t>
            </a:r>
            <a:r>
              <a:rPr lang="en-US" dirty="0"/>
              <a:t>in </a:t>
            </a:r>
            <a:r>
              <a:rPr lang="en-US" dirty="0" err="1"/>
              <a:t>phenological</a:t>
            </a:r>
            <a:r>
              <a:rPr lang="en-US" dirty="0"/>
              <a:t> event date per degree of temperature change</a:t>
            </a:r>
          </a:p>
        </p:txBody>
      </p:sp>
      <p:sp>
        <p:nvSpPr>
          <p:cNvPr id="3" name="Title 2"/>
          <p:cNvSpPr>
            <a:spLocks noGrp="1"/>
          </p:cNvSpPr>
          <p:nvPr>
            <p:ph type="title"/>
          </p:nvPr>
        </p:nvSpPr>
        <p:spPr/>
        <p:txBody>
          <a:bodyPr/>
          <a:lstStyle/>
          <a:p>
            <a:r>
              <a:rPr lang="en-US" dirty="0" err="1" smtClean="0"/>
              <a:t>Phenological</a:t>
            </a:r>
            <a:r>
              <a:rPr lang="en-US" dirty="0" smtClean="0"/>
              <a:t> sensitivity</a:t>
            </a:r>
            <a:endParaRPr lang="en-US" dirty="0"/>
          </a:p>
        </p:txBody>
      </p:sp>
      <p:pic>
        <p:nvPicPr>
          <p:cNvPr id="8" name="Picture 7"/>
          <p:cNvPicPr>
            <a:picLocks noChangeAspect="1"/>
          </p:cNvPicPr>
          <p:nvPr/>
        </p:nvPicPr>
        <p:blipFill>
          <a:blip r:embed="rId2"/>
          <a:stretch>
            <a:fillRect/>
          </a:stretch>
        </p:blipFill>
        <p:spPr>
          <a:xfrm>
            <a:off x="345147" y="1895725"/>
            <a:ext cx="3354499" cy="4850211"/>
          </a:xfrm>
          <a:prstGeom prst="rect">
            <a:avLst/>
          </a:prstGeom>
        </p:spPr>
      </p:pic>
    </p:spTree>
    <p:extLst>
      <p:ext uri="{BB962C8B-B14F-4D97-AF65-F5344CB8AC3E}">
        <p14:creationId xmlns:p14="http://schemas.microsoft.com/office/powerpoint/2010/main" val="389031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p:txBody>
      </p:sp>
      <p:sp>
        <p:nvSpPr>
          <p:cNvPr id="3" name="Title 2"/>
          <p:cNvSpPr>
            <a:spLocks noGrp="1"/>
          </p:cNvSpPr>
          <p:nvPr>
            <p:ph type="title"/>
          </p:nvPr>
        </p:nvSpPr>
        <p:spPr>
          <a:xfrm>
            <a:off x="0" y="344527"/>
            <a:ext cx="9144000" cy="487365"/>
          </a:xfrm>
        </p:spPr>
        <p:txBody>
          <a:bodyPr>
            <a:normAutofit fontScale="90000"/>
          </a:bodyPr>
          <a:lstStyle/>
          <a:p>
            <a:r>
              <a:rPr lang="en-US" dirty="0" smtClean="0"/>
              <a:t>How does differential </a:t>
            </a:r>
            <a:r>
              <a:rPr lang="en-US" dirty="0" err="1" smtClean="0"/>
              <a:t>phenological</a:t>
            </a:r>
            <a:r>
              <a:rPr lang="en-US" dirty="0" smtClean="0"/>
              <a:t> sensitivity mediate plant interactions?</a:t>
            </a:r>
            <a:endParaRPr lang="en-US" dirty="0"/>
          </a:p>
        </p:txBody>
      </p:sp>
    </p:spTree>
    <p:extLst>
      <p:ext uri="{BB962C8B-B14F-4D97-AF65-F5344CB8AC3E}">
        <p14:creationId xmlns:p14="http://schemas.microsoft.com/office/powerpoint/2010/main" val="215539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26" y="344527"/>
            <a:ext cx="5996003" cy="487365"/>
          </a:xfrm>
        </p:spPr>
        <p:txBody>
          <a:bodyPr>
            <a:normAutofit fontScale="90000"/>
          </a:bodyPr>
          <a:lstStyle/>
          <a:p>
            <a:r>
              <a:rPr lang="en-US" dirty="0" err="1" smtClean="0"/>
              <a:t>Phenological</a:t>
            </a:r>
            <a:r>
              <a:rPr lang="en-US" dirty="0" smtClean="0"/>
              <a:t> transition: dormancy to growth</a:t>
            </a:r>
            <a:endParaRPr lang="en-US" dirty="0"/>
          </a:p>
        </p:txBody>
      </p:sp>
      <p:pic>
        <p:nvPicPr>
          <p:cNvPr id="5" name="Picture 4"/>
          <p:cNvPicPr>
            <a:picLocks noChangeAspect="1"/>
          </p:cNvPicPr>
          <p:nvPr/>
        </p:nvPicPr>
        <p:blipFill>
          <a:blip r:embed="rId2"/>
          <a:stretch>
            <a:fillRect/>
          </a:stretch>
        </p:blipFill>
        <p:spPr>
          <a:xfrm>
            <a:off x="111472" y="878587"/>
            <a:ext cx="3896238" cy="1661499"/>
          </a:xfrm>
          <a:prstGeom prst="rect">
            <a:avLst/>
          </a:prstGeom>
        </p:spPr>
      </p:pic>
      <p:sp>
        <p:nvSpPr>
          <p:cNvPr id="6" name="TextBox 5"/>
          <p:cNvSpPr txBox="1"/>
          <p:nvPr/>
        </p:nvSpPr>
        <p:spPr>
          <a:xfrm>
            <a:off x="6405702" y="6303523"/>
            <a:ext cx="2166360" cy="1200329"/>
          </a:xfrm>
          <a:prstGeom prst="rect">
            <a:avLst/>
          </a:prstGeom>
          <a:noFill/>
        </p:spPr>
        <p:txBody>
          <a:bodyPr wrap="square" rtlCol="0">
            <a:spAutoFit/>
          </a:bodyPr>
          <a:lstStyle/>
          <a:p>
            <a:r>
              <a:rPr lang="en-US" dirty="0" err="1" smtClean="0"/>
              <a:t>Openworksweb.com</a:t>
            </a:r>
            <a:endParaRPr lang="en-US" dirty="0" smtClean="0"/>
          </a:p>
          <a:p>
            <a:r>
              <a:rPr lang="en-US" dirty="0" err="1" smtClean="0"/>
              <a:t>Visser</a:t>
            </a:r>
            <a:r>
              <a:rPr lang="en-US" dirty="0" smtClean="0"/>
              <a:t> 2010</a:t>
            </a:r>
          </a:p>
          <a:p>
            <a:endParaRPr lang="en-US" dirty="0" smtClean="0"/>
          </a:p>
          <a:p>
            <a:endParaRPr lang="en-US" dirty="0"/>
          </a:p>
        </p:txBody>
      </p:sp>
      <p:pic>
        <p:nvPicPr>
          <p:cNvPr id="7" name="Picture 6"/>
          <p:cNvPicPr>
            <a:picLocks noChangeAspect="1"/>
          </p:cNvPicPr>
          <p:nvPr/>
        </p:nvPicPr>
        <p:blipFill>
          <a:blip r:embed="rId3"/>
          <a:stretch>
            <a:fillRect/>
          </a:stretch>
        </p:blipFill>
        <p:spPr>
          <a:xfrm>
            <a:off x="4500800" y="1376024"/>
            <a:ext cx="4192652" cy="4445221"/>
          </a:xfrm>
          <a:prstGeom prst="rect">
            <a:avLst/>
          </a:prstGeom>
        </p:spPr>
      </p:pic>
      <p:sp>
        <p:nvSpPr>
          <p:cNvPr id="9" name="TextBox 8"/>
          <p:cNvSpPr txBox="1"/>
          <p:nvPr/>
        </p:nvSpPr>
        <p:spPr>
          <a:xfrm>
            <a:off x="457550" y="2216920"/>
            <a:ext cx="3296229" cy="646331"/>
          </a:xfrm>
          <a:prstGeom prst="rect">
            <a:avLst/>
          </a:prstGeom>
          <a:noFill/>
        </p:spPr>
        <p:txBody>
          <a:bodyPr wrap="square" rtlCol="0">
            <a:spAutoFit/>
          </a:bodyPr>
          <a:lstStyle/>
          <a:p>
            <a:r>
              <a:rPr lang="en-US" dirty="0" smtClean="0"/>
              <a:t>Insert picture of bud and seed here</a:t>
            </a:r>
            <a:endParaRPr lang="en-US" dirty="0"/>
          </a:p>
        </p:txBody>
      </p:sp>
      <p:cxnSp>
        <p:nvCxnSpPr>
          <p:cNvPr id="8" name="Straight Connector 7"/>
          <p:cNvCxnSpPr/>
          <p:nvPr/>
        </p:nvCxnSpPr>
        <p:spPr>
          <a:xfrm>
            <a:off x="568440" y="4038465"/>
            <a:ext cx="2755802"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375976" y="3598635"/>
            <a:ext cx="1279273" cy="369332"/>
          </a:xfrm>
          <a:prstGeom prst="rect">
            <a:avLst/>
          </a:prstGeom>
          <a:noFill/>
        </p:spPr>
        <p:txBody>
          <a:bodyPr wrap="square" rtlCol="0">
            <a:spAutoFit/>
          </a:bodyPr>
          <a:lstStyle/>
          <a:p>
            <a:r>
              <a:rPr lang="en-US" dirty="0" smtClean="0"/>
              <a:t>Optimum</a:t>
            </a:r>
            <a:endParaRPr lang="en-US" dirty="0"/>
          </a:p>
        </p:txBody>
      </p:sp>
    </p:spTree>
    <p:extLst>
      <p:ext uri="{BB962C8B-B14F-4D97-AF65-F5344CB8AC3E}">
        <p14:creationId xmlns:p14="http://schemas.microsoft.com/office/powerpoint/2010/main" val="233238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Research Overview</a:t>
            </a:r>
            <a:endParaRPr lang="en-US" dirty="0"/>
          </a:p>
        </p:txBody>
      </p:sp>
    </p:spTree>
    <p:extLst>
      <p:ext uri="{BB962C8B-B14F-4D97-AF65-F5344CB8AC3E}">
        <p14:creationId xmlns:p14="http://schemas.microsoft.com/office/powerpoint/2010/main" val="8646521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65" y="927825"/>
            <a:ext cx="8954910" cy="491635"/>
          </a:xfrm>
        </p:spPr>
        <p:txBody>
          <a:bodyPr>
            <a:normAutofit/>
          </a:bodyPr>
          <a:lstStyle/>
          <a:p>
            <a:r>
              <a:rPr lang="en-US" sz="1800" dirty="0" smtClean="0"/>
              <a:t>Why do some temperate species flower before leafing out while others leaf first?</a:t>
            </a:r>
            <a:endParaRPr lang="en-US" sz="1800" dirty="0"/>
          </a:p>
        </p:txBody>
      </p:sp>
      <p:sp>
        <p:nvSpPr>
          <p:cNvPr id="3" name="Title 2"/>
          <p:cNvSpPr>
            <a:spLocks noGrp="1"/>
          </p:cNvSpPr>
          <p:nvPr>
            <p:ph type="title"/>
          </p:nvPr>
        </p:nvSpPr>
        <p:spPr/>
        <p:txBody>
          <a:bodyPr/>
          <a:lstStyle/>
          <a:p>
            <a:r>
              <a:rPr lang="en-US" dirty="0" smtClean="0"/>
              <a:t>Background</a:t>
            </a:r>
            <a:endParaRPr lang="en-US" dirty="0"/>
          </a:p>
        </p:txBody>
      </p:sp>
      <p:pic>
        <p:nvPicPr>
          <p:cNvPr id="5" name="Picture 4" descr="Frax_hinge_GOO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681" y="4622384"/>
            <a:ext cx="2765759" cy="2110711"/>
          </a:xfrm>
          <a:prstGeom prst="rect">
            <a:avLst/>
          </a:prstGeom>
        </p:spPr>
      </p:pic>
      <p:pic>
        <p:nvPicPr>
          <p:cNvPr id="6" name="Picture 5" descr="alnus_hinge_GOO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806" y="4732778"/>
            <a:ext cx="2621106" cy="2000318"/>
          </a:xfrm>
          <a:prstGeom prst="rect">
            <a:avLst/>
          </a:prstGeom>
        </p:spPr>
      </p:pic>
      <p:pic>
        <p:nvPicPr>
          <p:cNvPr id="7" name="Picture 6" descr="Aesculus_hinge_GOOD.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 y="4691282"/>
            <a:ext cx="2675481" cy="2041814"/>
          </a:xfrm>
          <a:prstGeom prst="rect">
            <a:avLst/>
          </a:prstGeom>
        </p:spPr>
      </p:pic>
      <p:pic>
        <p:nvPicPr>
          <p:cNvPr id="8" name="Picture 7" descr="HF_OFFSET_PHYSISH_GOO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9373" y="1509077"/>
            <a:ext cx="3660402" cy="2793466"/>
          </a:xfrm>
          <a:prstGeom prst="rect">
            <a:avLst/>
          </a:prstGeom>
        </p:spPr>
      </p:pic>
      <p:pic>
        <p:nvPicPr>
          <p:cNvPr id="9" name="Picture 8" descr="HF_OFFSET_FUNCT_GOO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406" y="1456816"/>
            <a:ext cx="3777834" cy="2883083"/>
          </a:xfrm>
          <a:prstGeom prst="rect">
            <a:avLst/>
          </a:prstGeom>
        </p:spPr>
      </p:pic>
    </p:spTree>
    <p:extLst>
      <p:ext uri="{BB962C8B-B14F-4D97-AF65-F5344CB8AC3E}">
        <p14:creationId xmlns:p14="http://schemas.microsoft.com/office/powerpoint/2010/main" val="30816406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1107" y="1011872"/>
            <a:ext cx="3492672" cy="1649617"/>
          </a:xfrm>
        </p:spPr>
        <p:txBody>
          <a:bodyPr>
            <a:normAutofit fontScale="92500" lnSpcReduction="10000"/>
          </a:bodyPr>
          <a:lstStyle/>
          <a:p>
            <a:pPr marL="0" indent="0">
              <a:buNone/>
            </a:pPr>
            <a:r>
              <a:rPr lang="en-US" b="1" dirty="0" smtClean="0"/>
              <a:t>Hypotheses:</a:t>
            </a:r>
          </a:p>
          <a:p>
            <a:r>
              <a:rPr lang="en-US" dirty="0" smtClean="0"/>
              <a:t>Wind pollination </a:t>
            </a:r>
            <a:r>
              <a:rPr lang="en-US" dirty="0"/>
              <a:t>e</a:t>
            </a:r>
            <a:r>
              <a:rPr lang="en-US" dirty="0" smtClean="0"/>
              <a:t>fficiency</a:t>
            </a:r>
          </a:p>
          <a:p>
            <a:r>
              <a:rPr lang="en-US" dirty="0" smtClean="0"/>
              <a:t>Water relations*</a:t>
            </a:r>
          </a:p>
          <a:p>
            <a:r>
              <a:rPr lang="en-US" dirty="0" smtClean="0"/>
              <a:t>Extreme early flowering</a:t>
            </a:r>
          </a:p>
          <a:p>
            <a:r>
              <a:rPr lang="en-US" dirty="0" smtClean="0"/>
              <a:t>Phylogenetic constraint</a:t>
            </a:r>
          </a:p>
          <a:p>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Background</a:t>
            </a:r>
            <a:endParaRPr lang="en-US" dirty="0"/>
          </a:p>
        </p:txBody>
      </p:sp>
      <p:sp>
        <p:nvSpPr>
          <p:cNvPr id="8" name="Content Placeholder 1"/>
          <p:cNvSpPr txBox="1">
            <a:spLocks/>
          </p:cNvSpPr>
          <p:nvPr/>
        </p:nvSpPr>
        <p:spPr>
          <a:xfrm>
            <a:off x="746498" y="4467136"/>
            <a:ext cx="7358675"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t>Research Questions:</a:t>
            </a:r>
          </a:p>
          <a:p>
            <a:r>
              <a:rPr lang="en-US" dirty="0" smtClean="0"/>
              <a:t>Q1:</a:t>
            </a:r>
          </a:p>
          <a:p>
            <a:r>
              <a:rPr lang="en-US" dirty="0" smtClean="0"/>
              <a:t>Q2:</a:t>
            </a:r>
          </a:p>
          <a:p>
            <a:endParaRPr lang="en-US" dirty="0" smtClean="0"/>
          </a:p>
          <a:p>
            <a:endParaRPr lang="en-US" dirty="0"/>
          </a:p>
        </p:txBody>
      </p:sp>
      <p:sp>
        <p:nvSpPr>
          <p:cNvPr id="9" name="Content Placeholder 1"/>
          <p:cNvSpPr txBox="1">
            <a:spLocks/>
          </p:cNvSpPr>
          <p:nvPr/>
        </p:nvSpPr>
        <p:spPr>
          <a:xfrm>
            <a:off x="4410068" y="1027534"/>
            <a:ext cx="3492672" cy="1649617"/>
          </a:xfrm>
          <a:prstGeom prst="rect">
            <a:avLst/>
          </a:prstGeom>
          <a:ln>
            <a:solidFill>
              <a:srgbClr val="000000"/>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smtClean="0"/>
              <a:t>Data limitation(s):</a:t>
            </a:r>
          </a:p>
          <a:p>
            <a:r>
              <a:rPr lang="en-US" dirty="0" smtClean="0"/>
              <a:t>Limited quantitative data</a:t>
            </a:r>
          </a:p>
          <a:p>
            <a:r>
              <a:rPr lang="en-US" dirty="0" smtClean="0"/>
              <a:t>Uncertainty in categorical data*</a:t>
            </a:r>
          </a:p>
          <a:p>
            <a:endParaRPr lang="en-US" dirty="0" smtClean="0"/>
          </a:p>
          <a:p>
            <a:pPr marL="0" indent="0">
              <a:buFont typeface="Arial"/>
              <a:buNone/>
            </a:pPr>
            <a:endParaRPr lang="en-US" dirty="0"/>
          </a:p>
        </p:txBody>
      </p:sp>
    </p:spTree>
    <p:extLst>
      <p:ext uri="{BB962C8B-B14F-4D97-AF65-F5344CB8AC3E}">
        <p14:creationId xmlns:p14="http://schemas.microsoft.com/office/powerpoint/2010/main" val="27395717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235483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TotalTime>
  <Words>348</Words>
  <Application>Microsoft Macintosh PowerPoint</Application>
  <PresentationFormat>On-screen Show (4:3)</PresentationFormat>
  <Paragraphs>106</Paragraphs>
  <Slides>29</Slides>
  <Notes>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Climate Change and Phenology</vt:lpstr>
      <vt:lpstr>Phenological sensitivity</vt:lpstr>
      <vt:lpstr>How does differential phenological sensitivity mediate plant interactions?</vt:lpstr>
      <vt:lpstr>Phenological transition: dormancy to growth</vt:lpstr>
      <vt:lpstr>Research Overview</vt:lpstr>
      <vt:lpstr>Background</vt:lpstr>
      <vt:lpstr>Background</vt:lpstr>
      <vt:lpstr>Methods</vt:lpstr>
      <vt:lpstr>What does “flowers before leaves” really mean?</vt:lpstr>
      <vt:lpstr>Preliminary results</vt:lpstr>
      <vt:lpstr>Preliminary results</vt:lpstr>
      <vt:lpstr>Preliminary results</vt:lpstr>
      <vt:lpstr>Background and Question</vt:lpstr>
      <vt:lpstr>Hypotheses:</vt:lpstr>
      <vt:lpstr>Methods</vt:lpstr>
      <vt:lpstr>Current status</vt:lpstr>
      <vt:lpstr>Background and questions</vt:lpstr>
      <vt:lpstr>Background and questions</vt:lpstr>
      <vt:lpstr>Background and Questions</vt:lpstr>
      <vt:lpstr>Methods</vt:lpstr>
      <vt:lpstr>Methods</vt:lpstr>
      <vt:lpstr>Project status</vt:lpstr>
      <vt:lpstr>Background: OEGREs</vt:lpstr>
      <vt:lpstr>Questions:</vt:lpstr>
      <vt:lpstr>Methods</vt:lpstr>
      <vt:lpstr>Project Status</vt:lpstr>
      <vt:lpstr>Seasonal Priority Effects</vt:lpstr>
      <vt:lpstr>Seasonal Priority Effects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c:creator>
  <cp:lastModifiedBy>Dan</cp:lastModifiedBy>
  <cp:revision>26</cp:revision>
  <dcterms:created xsi:type="dcterms:W3CDTF">2018-09-27T19:33:20Z</dcterms:created>
  <dcterms:modified xsi:type="dcterms:W3CDTF">2018-10-03T22:18:20Z</dcterms:modified>
</cp:coreProperties>
</file>